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542" r:id="rId3"/>
    <p:sldId id="543" r:id="rId4"/>
    <p:sldId id="544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4EBFCB-F2E2-4F67-B844-8AB809A0F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AC87C87-E39F-4BDA-A531-A98115678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637371-A005-446B-B6BB-DE1B9533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73CF28-8843-436D-A7F5-A744BB2B1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FC6A6E-BC99-4CAA-A754-7C953E3F9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194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4A8602-A5D9-4EBF-A0B6-871FA4397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186BAE-17C3-4BC4-A6B3-EA118D95C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612705-E27C-4AF7-9F02-7A6C333F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22A553-5EC1-4DD5-9F86-2FEB9CC5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87331D-80EA-4657-A38C-E36C9EAD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802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A45C400-F883-41BD-B4BD-2145564DC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FD67AAD-7DF5-4D20-9531-DFB9C12BC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E48281-DB6E-479A-9006-AB05465E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70A636-D422-496A-AA6D-7E4DFFF0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AFB64E-165F-4FA1-9CAA-24AFB10A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8680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609611" y="275254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341018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38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A2E130-617F-49AB-9075-DC45B5F56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75B045-111F-4E7A-BBE0-580C678FD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1DCC76-4733-4AB3-B3D3-8A8B8913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4199F4-7D7A-41CE-85C9-FBA357CF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9EF739-914F-4966-A50F-7A599561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5950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2069E6-EAD4-495D-B655-7DD30037C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F53C9D-E971-45A2-B142-F5E0729D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7405A2-3E37-44B0-A58A-66C7DA706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B8FDFD-B6FC-4C13-9419-8E5BDBCB9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738EBC-B217-43DD-8F00-6EF9D880D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98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ACD54F-3C61-4767-A808-4855BA2E2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4D2B48-37AB-4F4B-B5F9-0900DD284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DD4AA06-A8D8-4833-A6D6-8AD18C5EA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3E93E1A-6AD1-4D1A-90DF-96CB6D2C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E5930FA-A234-40D0-8084-9EE5283BF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52E9882-78B1-4448-A801-C3935602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938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1F69D3-CC1A-4531-A483-B82CFAE21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64A0C7-0046-4B9A-8DA6-4AC5B83F5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1C0EE78-1795-4DA2-A8EE-41E59F3BE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A8157CC-3895-40AB-9E21-CB2B4CA84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AC88C46-E735-4AAA-BDDE-42408FD4B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3DF25C0-C92D-478F-8A55-2520020E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B0DD734-CE8A-4DAE-9D79-90A90EE5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A23F8BE-38B8-46BC-A598-087FB897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395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701036-F47A-49A2-87BA-D72B18670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FB27185-A166-4D2C-AC8E-E023AAF56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60891F0-43F7-49AD-B18D-F501FCCAA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80DAEDC-C910-4A83-92F6-595588D7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72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EF1907B-14C3-449D-A801-5BEC5A2B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2BE6180-D8E4-4507-BD41-E6414CE6A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5AFA2B-EBA3-4003-9804-76D554AB6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331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9D1B1E-4753-436A-A331-2DFE34D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6A2424-E5CB-463A-B35B-02C066814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F29351-642C-4C4C-997E-5BEF366EB7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BFD07D9-9F64-4465-A71F-E6BCE3E7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62EB9A-C70D-4AC4-B0B9-F7C9B1E8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86CCF6-AD32-46F5-8278-209783033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964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57B091-C751-405F-802E-B5C863B6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26E69D6-BB9A-4C13-B5EE-245AD741B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CB3E088-6C28-42BF-856D-BC1D5041C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E79320-91A0-47DB-BFBA-81CCFB65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1B9C137-4DBD-443E-8627-1DDD3E4E2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DC30806-EFB8-49DF-9B93-898741296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46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88A3306-2CC2-4063-8BB4-57950EFA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3A1574-93A7-48E6-BE00-441D42765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52092E-8085-4A9B-8329-178EAF47E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B6E8B-9F1D-46AE-93C0-E359888684FA}" type="datetimeFigureOut">
              <a:rPr lang="ko-KR" altLang="en-US" smtClean="0"/>
              <a:t>10/2/2021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F3D200-EA4F-4472-B523-95F817697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CCB8BA-1DF3-43C7-B057-806DC6B69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86C71-2C9A-49D6-9C2F-8F34C2C6D0A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038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19757" y="2479548"/>
            <a:ext cx="9543287" cy="1898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64EB40-B9F1-42E0-9AC7-DFCF3977D2BE}"/>
              </a:ext>
            </a:extLst>
          </p:cNvPr>
          <p:cNvSpPr txBox="1"/>
          <p:nvPr/>
        </p:nvSpPr>
        <p:spPr>
          <a:xfrm>
            <a:off x="3457195" y="4530590"/>
            <a:ext cx="5606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           </a:t>
            </a:r>
            <a:r>
              <a:rPr lang="ko-KR" altLang="en-US" sz="2400" dirty="0" err="1">
                <a:solidFill>
                  <a:schemeClr val="accent2">
                    <a:lumMod val="75000"/>
                  </a:schemeClr>
                </a:solidFill>
              </a:rPr>
              <a:t>스마트팜</a:t>
            </a:r>
            <a:r>
              <a:rPr lang="ko-KR" altLang="en-US" sz="2400" dirty="0">
                <a:solidFill>
                  <a:schemeClr val="accent2">
                    <a:lumMod val="75000"/>
                  </a:schemeClr>
                </a:solidFill>
              </a:rPr>
              <a:t> 수지분석 자료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837DEAB-C661-4F8D-BF2C-C029A85710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566" y="1817650"/>
            <a:ext cx="1936051" cy="6618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91" name="직선 연결선 21">
            <a:extLst>
              <a:ext uri="{FF2B5EF4-FFF2-40B4-BE49-F238E27FC236}">
                <a16:creationId xmlns:a16="http://schemas.microsoft.com/office/drawing/2014/main" id="{2F37F18B-44FE-4596-B902-1139CEBA89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69286" y="6394576"/>
            <a:ext cx="8131170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내용 개체 틀 2"/>
          <p:cNvGraphicFramePr>
            <a:graphicFrameLocks noGrp="1"/>
          </p:cNvGraphicFramePr>
          <p:nvPr>
            <p:ph/>
          </p:nvPr>
        </p:nvGraphicFramePr>
        <p:xfrm>
          <a:off x="2063552" y="620689"/>
          <a:ext cx="8136904" cy="5368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2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9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2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047544437"/>
                    </a:ext>
                  </a:extLst>
                </a:gridCol>
              </a:tblGrid>
              <a:tr h="30139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 err="1">
                          <a:effectLst/>
                        </a:rPr>
                        <a:t>동충하초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 재배 예상 수지</a:t>
                      </a:r>
                      <a:r>
                        <a:rPr lang="en-US" altLang="ko-KR" sz="1600" b="1" u="none" strike="noStrike" dirty="0">
                          <a:effectLst/>
                        </a:rPr>
                        <a:t>(40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피트 </a:t>
                      </a:r>
                      <a:r>
                        <a:rPr lang="ko-KR" altLang="en-US" sz="1600" b="1" u="none" strike="noStrike" dirty="0" err="1">
                          <a:effectLst/>
                        </a:rPr>
                        <a:t>탄소판넬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 적용</a:t>
                      </a:r>
                      <a:r>
                        <a:rPr lang="en-US" altLang="ko-KR" sz="1600" b="1" u="none" strike="noStrike" dirty="0">
                          <a:effectLst/>
                        </a:rPr>
                        <a:t>)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426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단위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: 40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피트형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탄소판넬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75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토지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병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단가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월매출액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 err="1">
                          <a:effectLst/>
                        </a:rPr>
                        <a:t>년매출액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매출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40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피트형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15,000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병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400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6,000,000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72,000,000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875"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875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　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감가상각 전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10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년간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원금이자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상환후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322">
                <a:tc rowSpan="7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비용</a:t>
                      </a: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월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년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합계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(10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월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년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원재료비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종균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500,000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60,000,000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-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　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전기세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3,600,000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36,000,000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금융비용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이자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700,000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8,400,000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84,000,000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경비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3,600,000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36,000,000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수선유지비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200,000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2,400,000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24,000,000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4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비용 계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2,000,000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24,000,000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240,000,000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346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손익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맑은 고딕"/>
                        </a:rPr>
                        <a:t>4,000,000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48,000,000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480,000,000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4,700,000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56,400,000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541"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2293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altLang="ko-KR" sz="1200" b="1" u="none" strike="noStrike" dirty="0">
                          <a:effectLst/>
                        </a:rPr>
                        <a:t>※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상기 수지분석은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감가상각년수와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거치기간에 따라 변동될 수 있음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. 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연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2%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이율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875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u="none" strike="noStrike" dirty="0">
                          <a:effectLst/>
                        </a:rPr>
                        <a:t>    즉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거치기간 중에는 원금상환이 유예됨으로 그만큼의 수익성이 커짐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감가상각 후의 수익성 참조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4111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91" name="직선 연결선 21">
            <a:extLst>
              <a:ext uri="{FF2B5EF4-FFF2-40B4-BE49-F238E27FC236}">
                <a16:creationId xmlns:a16="http://schemas.microsoft.com/office/drawing/2014/main" id="{2F37F18B-44FE-4596-B902-1139CEBA89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86064" y="6319075"/>
            <a:ext cx="8173672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내용 개체 틀 2"/>
          <p:cNvGraphicFramePr>
            <a:graphicFrameLocks noGrp="1"/>
          </p:cNvGraphicFramePr>
          <p:nvPr>
            <p:ph/>
          </p:nvPr>
        </p:nvGraphicFramePr>
        <p:xfrm>
          <a:off x="2063552" y="548681"/>
          <a:ext cx="8136904" cy="5368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2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9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2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393070027"/>
                    </a:ext>
                  </a:extLst>
                </a:gridCol>
              </a:tblGrid>
              <a:tr h="30139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새싹보리 재배 예상 수지 </a:t>
                      </a:r>
                      <a:r>
                        <a:rPr lang="en-US" altLang="ko-KR" sz="1600" b="1" u="none" strike="noStrike" dirty="0">
                          <a:effectLst/>
                        </a:rPr>
                        <a:t>(40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피트 </a:t>
                      </a:r>
                      <a:r>
                        <a:rPr lang="ko-KR" altLang="en-US" sz="1600" b="1" u="none" strike="noStrike" dirty="0" err="1">
                          <a:effectLst/>
                        </a:rPr>
                        <a:t>탄소판넬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 적용</a:t>
                      </a:r>
                      <a:r>
                        <a:rPr lang="en-US" altLang="ko-KR" sz="1600" b="1" u="none" strike="noStrike" dirty="0">
                          <a:effectLst/>
                        </a:rPr>
                        <a:t>)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426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단위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: 40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피트형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탄소판넬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75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재배사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주 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회 생산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단가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(Kg)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월매출액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년매출액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매출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40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피트형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주당 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4Kg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40,000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          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6,400,000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76,800,000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875"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875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　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감가상각 전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10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년간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원금이자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상환후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322">
                <a:tc rowSpan="7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비용</a:t>
                      </a: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월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년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합계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(10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월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년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원재료비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종자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550,000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6,600,000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66,000,000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-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　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전기세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3,600,000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36,000,000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금융비용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이자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700,000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8,400,000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84,000,000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경비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3,600,000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36,000,000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수선유지비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200,000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2,400,000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24,000,000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4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비용 계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2,050,000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2,460,000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246,000,000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346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손익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4,350,000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52,200,000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522,000,000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5,050,000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60,600,000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541"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2293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altLang="ko-KR" sz="1200" b="1" u="none" strike="noStrike" dirty="0">
                          <a:effectLst/>
                        </a:rPr>
                        <a:t>※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상기 수지분석은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감가상각년수와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거치기간에 따라 변동될 수 있음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. 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연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2%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이율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875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u="none" strike="noStrike" dirty="0">
                          <a:effectLst/>
                        </a:rPr>
                        <a:t>    즉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거치기간 중에는 원금상환이 유예됨으로 그만큼의 수익성이 커짐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감가상각 후의 수익성 참조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3122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91" name="직선 연결선 21">
            <a:extLst>
              <a:ext uri="{FF2B5EF4-FFF2-40B4-BE49-F238E27FC236}">
                <a16:creationId xmlns:a16="http://schemas.microsoft.com/office/drawing/2014/main" id="{2F37F18B-44FE-4596-B902-1139CEBA89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35730" y="6335853"/>
            <a:ext cx="8366619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내용 개체 틀 2"/>
          <p:cNvGraphicFramePr>
            <a:graphicFrameLocks noGrp="1"/>
          </p:cNvGraphicFramePr>
          <p:nvPr>
            <p:ph/>
          </p:nvPr>
        </p:nvGraphicFramePr>
        <p:xfrm>
          <a:off x="2063552" y="548681"/>
          <a:ext cx="8136904" cy="5412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2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9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60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042306946"/>
                    </a:ext>
                  </a:extLst>
                </a:gridCol>
              </a:tblGrid>
              <a:tr h="30139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ko-KR" altLang="en-US" sz="1600" b="1" u="none" strike="noStrike" dirty="0">
                          <a:effectLst/>
                        </a:rPr>
                        <a:t>인삼 </a:t>
                      </a:r>
                      <a:r>
                        <a:rPr lang="ko-KR" altLang="en-US" sz="1600" b="1" u="none" strike="noStrike" dirty="0" err="1">
                          <a:effectLst/>
                        </a:rPr>
                        <a:t>담수경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 재배 예상 수지 </a:t>
                      </a:r>
                      <a:r>
                        <a:rPr lang="en-US" altLang="ko-KR" sz="1600" b="1" u="none" strike="noStrike" dirty="0">
                          <a:effectLst/>
                        </a:rPr>
                        <a:t>(40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피트 </a:t>
                      </a:r>
                      <a:r>
                        <a:rPr lang="ko-KR" altLang="en-US" sz="1600" b="1" u="none" strike="noStrike" dirty="0" err="1">
                          <a:effectLst/>
                        </a:rPr>
                        <a:t>탄소판넬</a:t>
                      </a:r>
                      <a:r>
                        <a:rPr lang="ko-KR" altLang="en-US" sz="1600" b="1" u="none" strike="noStrike" dirty="0">
                          <a:effectLst/>
                        </a:rPr>
                        <a:t> 적용</a:t>
                      </a:r>
                      <a:r>
                        <a:rPr lang="en-US" altLang="ko-KR" sz="1600" b="1" u="none" strike="noStrike" dirty="0">
                          <a:effectLst/>
                        </a:rPr>
                        <a:t>)</a:t>
                      </a:r>
                      <a:endParaRPr lang="ko-KR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426"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ko-KR" altLang="en-US" sz="14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r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단위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: 40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피트형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탄소판넬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22" marR="6022" marT="60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75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재배사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월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회 생산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단가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월매출액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 err="1">
                          <a:effectLst/>
                        </a:rPr>
                        <a:t>년매출액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530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매출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40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피트형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600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채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(750g)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30,000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          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12,000,000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144,000,000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875"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875"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　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감가상각 전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10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년간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원금이자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상환후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322">
                <a:tc rowSpan="7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비용</a:t>
                      </a: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br>
                        <a:rPr lang="ko-KR" altLang="en-US" sz="1200" b="1" u="none" strike="noStrike">
                          <a:effectLst/>
                        </a:rPr>
                      </a:b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월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년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합계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(10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월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 년 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원재료비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묘삼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6,000,000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72,000,000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720,000,000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- 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　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전기세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300,000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3,600,000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36,000,000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금융비용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이자</a:t>
                      </a: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700,000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8,400,000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84,000,000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경비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300,000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3,600,000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36,000,000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5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수선유지비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200,000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2,400,000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u="none" strike="noStrike" dirty="0">
                          <a:effectLst/>
                        </a:rPr>
                        <a:t>24,000,000 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4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>
                          <a:effectLst/>
                        </a:rPr>
                        <a:t>비용 계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7,500,000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90,000,000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900,000,000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346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o-KR" altLang="en-US" sz="1200" b="1" u="none" strike="noStrike" dirty="0">
                          <a:effectLst/>
                        </a:rPr>
                        <a:t>손익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4,500,000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54,000,000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540,000,000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5,200,000</a:t>
                      </a: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62,400,000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541"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2293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altLang="ko-KR" sz="1200" b="1" u="none" strike="noStrike" dirty="0">
                          <a:effectLst/>
                        </a:rPr>
                        <a:t>※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상기 수지분석은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감가상각년수와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거치기간에 따라 변동될 수 있음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. 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연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2%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이율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875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ko-KR" altLang="en-US" sz="1200" b="1" u="none" strike="noStrike" dirty="0">
                          <a:effectLst/>
                        </a:rPr>
                        <a:t>    즉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거치기간 중에는 원금상환이 유예됨으로 그만큼의 수익성이 커짐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감가상각 후의 수익성 참조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ko-KR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022" marR="6022" marT="60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57410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444</Words>
  <Application>Microsoft Office PowerPoint</Application>
  <PresentationFormat>와이드스크린</PresentationFormat>
  <Paragraphs>178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a7510</cp:lastModifiedBy>
  <cp:revision>2</cp:revision>
  <dcterms:created xsi:type="dcterms:W3CDTF">2021-08-30T03:58:54Z</dcterms:created>
  <dcterms:modified xsi:type="dcterms:W3CDTF">2021-10-02T02:41:27Z</dcterms:modified>
</cp:coreProperties>
</file>